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58" r:id="rId5"/>
    <p:sldId id="260" r:id="rId6"/>
    <p:sldId id="259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hsconnect.it/i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info@ohsconnect.it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433356-03F4-4BE3-A8B6-2AB8135D0E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86158" y="2738325"/>
            <a:ext cx="8915399" cy="2262781"/>
          </a:xfrm>
        </p:spPr>
        <p:txBody>
          <a:bodyPr>
            <a:normAutofit/>
          </a:bodyPr>
          <a:lstStyle/>
          <a:p>
            <a:br>
              <a:rPr lang="it-IT" sz="5300" b="1" dirty="0"/>
            </a:br>
            <a:r>
              <a:rPr lang="it-IT" sz="3100" b="1" dirty="0"/>
              <a:t>microimprese e studi professionali</a:t>
            </a:r>
            <a:br>
              <a:rPr lang="it-IT" dirty="0"/>
            </a:br>
            <a:r>
              <a:rPr lang="it-IT" dirty="0"/>
              <a:t>SICUREZZA SUL LAVORO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EBA39A8-C5FD-4C0F-B51B-62AA884B40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86158" y="5288723"/>
            <a:ext cx="8915399" cy="1126283"/>
          </a:xfrm>
        </p:spPr>
        <p:txBody>
          <a:bodyPr/>
          <a:lstStyle/>
          <a:p>
            <a:r>
              <a:rPr lang="it-IT" dirty="0"/>
              <a:t>LA CONFORMITA’ IN CINQUE PASSI + UNO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32823EA9-04E9-40AD-ADD0-423244AD50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8792" y="-20814"/>
            <a:ext cx="5702235" cy="1280890"/>
          </a:xfrm>
          <a:prstGeom prst="rect">
            <a:avLst/>
          </a:prstGeom>
        </p:spPr>
      </p:pic>
      <p:sp>
        <p:nvSpPr>
          <p:cNvPr id="5" name="Sottotitolo 2">
            <a:extLst>
              <a:ext uri="{FF2B5EF4-FFF2-40B4-BE49-F238E27FC236}">
                <a16:creationId xmlns:a16="http://schemas.microsoft.com/office/drawing/2014/main" id="{544EF7EC-7543-4F3E-AC57-BE8FFE611C36}"/>
              </a:ext>
            </a:extLst>
          </p:cNvPr>
          <p:cNvSpPr txBox="1">
            <a:spLocks/>
          </p:cNvSpPr>
          <p:nvPr/>
        </p:nvSpPr>
        <p:spPr>
          <a:xfrm>
            <a:off x="2786159" y="1237957"/>
            <a:ext cx="8915399" cy="17503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Sito internet			</a:t>
            </a:r>
            <a:r>
              <a:rPr lang="it-IT" dirty="0">
                <a:hlinkClick r:id="rId3"/>
              </a:rPr>
              <a:t>ohsconnect.it</a:t>
            </a:r>
            <a:endParaRPr lang="it-IT" dirty="0"/>
          </a:p>
          <a:p>
            <a:r>
              <a:rPr lang="it-IT" dirty="0"/>
              <a:t>Email				</a:t>
            </a:r>
            <a:r>
              <a:rPr lang="it-IT" dirty="0">
                <a:hlinkClick r:id="rId4"/>
              </a:rPr>
              <a:t>info@ohsconnect.it</a:t>
            </a:r>
            <a:endParaRPr lang="it-IT" dirty="0"/>
          </a:p>
          <a:p>
            <a:r>
              <a:rPr lang="it-IT" dirty="0"/>
              <a:t>Tel./</a:t>
            </a:r>
            <a:r>
              <a:rPr lang="it-IT" dirty="0" err="1"/>
              <a:t>whatsApp</a:t>
            </a:r>
            <a:r>
              <a:rPr lang="it-IT" dirty="0"/>
              <a:t>		347.63.57.543	</a:t>
            </a:r>
          </a:p>
        </p:txBody>
      </p:sp>
    </p:spTree>
    <p:extLst>
      <p:ext uri="{BB962C8B-B14F-4D97-AF65-F5344CB8AC3E}">
        <p14:creationId xmlns:p14="http://schemas.microsoft.com/office/powerpoint/2010/main" val="3219150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C50D90-8327-4689-AF7F-80FEA9BC6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1636984"/>
            <a:ext cx="8911687" cy="1280890"/>
          </a:xfrm>
        </p:spPr>
        <p:txBody>
          <a:bodyPr>
            <a:normAutofit fontScale="90000"/>
          </a:bodyPr>
          <a:lstStyle/>
          <a:p>
            <a:br>
              <a:rPr lang="it-IT" sz="2800" dirty="0"/>
            </a:br>
            <a:r>
              <a:rPr lang="it-IT" sz="2800" dirty="0"/>
              <a:t>Chi fa cosa?</a:t>
            </a:r>
            <a:br>
              <a:rPr lang="it-IT" b="1" dirty="0"/>
            </a:br>
            <a:r>
              <a:rPr lang="it-IT" b="1" dirty="0"/>
              <a:t>Organizzazione dei ruoli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FABB72-935F-4059-99F8-1D9AFF892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3315287"/>
            <a:ext cx="5401237" cy="1059766"/>
          </a:xfrm>
        </p:spPr>
        <p:txBody>
          <a:bodyPr>
            <a:normAutofit/>
          </a:bodyPr>
          <a:lstStyle/>
          <a:p>
            <a:r>
              <a:rPr lang="it-IT" dirty="0"/>
              <a:t>RSPP</a:t>
            </a:r>
          </a:p>
          <a:p>
            <a:r>
              <a:rPr lang="it-IT" dirty="0"/>
              <a:t>Formazione sul ruolo</a:t>
            </a:r>
          </a:p>
        </p:txBody>
      </p:sp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FEA9BDF6-F69E-4DA2-A2B1-E8D8392686E5}"/>
              </a:ext>
            </a:extLst>
          </p:cNvPr>
          <p:cNvSpPr txBox="1">
            <a:spLocks/>
          </p:cNvSpPr>
          <p:nvPr/>
        </p:nvSpPr>
        <p:spPr>
          <a:xfrm>
            <a:off x="2589212" y="3193366"/>
            <a:ext cx="7013576" cy="17596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it-IT" sz="3200" b="1" dirty="0">
              <a:solidFill>
                <a:schemeClr val="tx1"/>
              </a:solidFill>
            </a:endParaRPr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5E261585-619D-47F6-84DB-C2F963EB6640}"/>
              </a:ext>
            </a:extLst>
          </p:cNvPr>
          <p:cNvSpPr txBox="1">
            <a:spLocks/>
          </p:cNvSpPr>
          <p:nvPr/>
        </p:nvSpPr>
        <p:spPr>
          <a:xfrm>
            <a:off x="2589212" y="736286"/>
            <a:ext cx="4078875" cy="645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3200" b="1" dirty="0">
                <a:solidFill>
                  <a:srgbClr val="C00000"/>
                </a:solidFill>
              </a:rPr>
              <a:t>PASSO 1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FF7752F-130E-45DD-8DAE-FEEC472DF9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2313" y="-16335"/>
            <a:ext cx="5702235" cy="1280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383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628B32-03EE-4282-AF78-13E89B854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2148110"/>
            <a:ext cx="8911687" cy="1280890"/>
          </a:xfrm>
        </p:spPr>
        <p:txBody>
          <a:bodyPr/>
          <a:lstStyle/>
          <a:p>
            <a:r>
              <a:rPr lang="it-IT" b="1" dirty="0">
                <a:solidFill>
                  <a:schemeClr val="tx1"/>
                </a:solidFill>
              </a:rPr>
              <a:t>VALUTAZIONE DEI RISCHI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A5A0025-B309-47F0-941D-6710E2219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3273083"/>
            <a:ext cx="6582923" cy="876886"/>
          </a:xfrm>
        </p:spPr>
        <p:txBody>
          <a:bodyPr/>
          <a:lstStyle/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Redazione DVR (</a:t>
            </a:r>
            <a:r>
              <a:rPr lang="it-IT" b="1" dirty="0">
                <a:solidFill>
                  <a:schemeClr val="tx1"/>
                </a:solidFill>
              </a:rPr>
              <a:t>documento di valutazione dei rischi</a:t>
            </a:r>
            <a:r>
              <a:rPr lang="it-IT" dirty="0">
                <a:solidFill>
                  <a:schemeClr val="tx1"/>
                </a:solidFill>
              </a:rPr>
              <a:t>)</a:t>
            </a:r>
          </a:p>
          <a:p>
            <a:endParaRPr lang="it-IT" dirty="0"/>
          </a:p>
        </p:txBody>
      </p:sp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0B4A5F0E-9F92-4A68-9A41-D649C9DA57CE}"/>
              </a:ext>
            </a:extLst>
          </p:cNvPr>
          <p:cNvSpPr txBox="1">
            <a:spLocks/>
          </p:cNvSpPr>
          <p:nvPr/>
        </p:nvSpPr>
        <p:spPr>
          <a:xfrm>
            <a:off x="2589212" y="736286"/>
            <a:ext cx="4078875" cy="645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3200" b="1" dirty="0">
                <a:solidFill>
                  <a:srgbClr val="C00000"/>
                </a:solidFill>
              </a:rPr>
              <a:t>PASSO 2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86C04BDE-C91E-4077-BE25-12ED6817BE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2313" y="-16335"/>
            <a:ext cx="5702235" cy="1280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609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7868C3-547F-49C0-93FA-6D849A904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2148110"/>
            <a:ext cx="8911687" cy="1280890"/>
          </a:xfrm>
        </p:spPr>
        <p:txBody>
          <a:bodyPr/>
          <a:lstStyle/>
          <a:p>
            <a:r>
              <a:rPr lang="it-IT" b="1" dirty="0"/>
              <a:t>FORMAZIONE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B89A48-0F7B-4230-B03C-C28065F25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3823625"/>
            <a:ext cx="6864277" cy="2410265"/>
          </a:xfrm>
        </p:spPr>
        <p:txBody>
          <a:bodyPr/>
          <a:lstStyle/>
          <a:p>
            <a:r>
              <a:rPr lang="it-IT" dirty="0"/>
              <a:t>Datore di lavoro – RSPP</a:t>
            </a:r>
          </a:p>
          <a:p>
            <a:r>
              <a:rPr lang="it-IT" dirty="0"/>
              <a:t>RLS</a:t>
            </a:r>
          </a:p>
          <a:p>
            <a:r>
              <a:rPr lang="it-IT" dirty="0"/>
              <a:t>Addetto antincendio</a:t>
            </a:r>
          </a:p>
          <a:p>
            <a:r>
              <a:rPr lang="it-IT" dirty="0"/>
              <a:t>Addetto primo soccorso</a:t>
            </a:r>
          </a:p>
          <a:p>
            <a:r>
              <a:rPr lang="it-IT" dirty="0"/>
              <a:t>lavoratori</a:t>
            </a:r>
          </a:p>
          <a:p>
            <a:endParaRPr lang="it-IT" dirty="0"/>
          </a:p>
        </p:txBody>
      </p:sp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F556B55C-F146-44F6-9B7A-C73DFC88BFA7}"/>
              </a:ext>
            </a:extLst>
          </p:cNvPr>
          <p:cNvSpPr txBox="1">
            <a:spLocks/>
          </p:cNvSpPr>
          <p:nvPr/>
        </p:nvSpPr>
        <p:spPr>
          <a:xfrm>
            <a:off x="2589212" y="736286"/>
            <a:ext cx="4078875" cy="645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3200" b="1" dirty="0">
                <a:solidFill>
                  <a:srgbClr val="C00000"/>
                </a:solidFill>
              </a:rPr>
              <a:t>PASSO 3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24736EF9-79B9-4ED0-8403-FC20C59CDE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2313" y="-16335"/>
            <a:ext cx="5702235" cy="1280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57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F53C94-DBBB-4FC9-A6A2-4372903C8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1754" y="1369698"/>
            <a:ext cx="8911687" cy="1280890"/>
          </a:xfrm>
        </p:spPr>
        <p:txBody>
          <a:bodyPr/>
          <a:lstStyle/>
          <a:p>
            <a:br>
              <a:rPr lang="it-IT" b="1" dirty="0"/>
            </a:br>
            <a:r>
              <a:rPr lang="it-IT" b="1" dirty="0"/>
              <a:t>Gestione emergenze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8E98B9A-85C5-41C1-A7D0-B78040B89C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1754" y="3119512"/>
            <a:ext cx="5921742" cy="1833489"/>
          </a:xfrm>
        </p:spPr>
        <p:txBody>
          <a:bodyPr/>
          <a:lstStyle/>
          <a:p>
            <a:r>
              <a:rPr lang="it-IT" dirty="0"/>
              <a:t>Procedura gestione emergenza</a:t>
            </a:r>
          </a:p>
          <a:p>
            <a:r>
              <a:rPr lang="it-IT" dirty="0"/>
              <a:t>Dotazione presidi antincendio</a:t>
            </a:r>
          </a:p>
          <a:p>
            <a:r>
              <a:rPr lang="it-IT" dirty="0"/>
              <a:t>Kit primo soccorso</a:t>
            </a:r>
          </a:p>
        </p:txBody>
      </p:sp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088C15AD-B537-47D6-9C82-4923077BDA16}"/>
              </a:ext>
            </a:extLst>
          </p:cNvPr>
          <p:cNvSpPr txBox="1">
            <a:spLocks/>
          </p:cNvSpPr>
          <p:nvPr/>
        </p:nvSpPr>
        <p:spPr>
          <a:xfrm>
            <a:off x="2589212" y="736286"/>
            <a:ext cx="4078875" cy="645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3200" b="1" dirty="0">
                <a:solidFill>
                  <a:srgbClr val="C00000"/>
                </a:solidFill>
              </a:rPr>
              <a:t>PASSO 4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9382F464-B92B-4C27-B52D-71A4B2A61B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2313" y="-16335"/>
            <a:ext cx="5702235" cy="1280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579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C4298F-931A-4D62-AAFF-7CC48BE0A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2148110"/>
            <a:ext cx="8911687" cy="1280890"/>
          </a:xfrm>
        </p:spPr>
        <p:txBody>
          <a:bodyPr/>
          <a:lstStyle/>
          <a:p>
            <a:r>
              <a:rPr lang="it-IT" b="1" dirty="0">
                <a:solidFill>
                  <a:schemeClr val="tx1"/>
                </a:solidFill>
              </a:rPr>
              <a:t>SORVEGLIANZA SANITARIA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63A3746-FEAA-417C-9920-D772CFB45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3429000"/>
            <a:ext cx="8411723" cy="2396197"/>
          </a:xfrm>
        </p:spPr>
        <p:txBody>
          <a:bodyPr/>
          <a:lstStyle/>
          <a:p>
            <a:r>
              <a:rPr lang="it-IT" dirty="0"/>
              <a:t>Obbligatoria nei casi previsti dalla legge</a:t>
            </a:r>
          </a:p>
          <a:p>
            <a:r>
              <a:rPr lang="it-IT" dirty="0"/>
              <a:t>Obbligatoria se richiesta da lavoratore e il medico la ritiene correlata al lavoro</a:t>
            </a:r>
          </a:p>
        </p:txBody>
      </p:sp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C60D5362-B08B-483F-AB85-AD95ED9E7E09}"/>
              </a:ext>
            </a:extLst>
          </p:cNvPr>
          <p:cNvSpPr txBox="1">
            <a:spLocks/>
          </p:cNvSpPr>
          <p:nvPr/>
        </p:nvSpPr>
        <p:spPr>
          <a:xfrm>
            <a:off x="2589212" y="736286"/>
            <a:ext cx="4078875" cy="645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3200" b="1" dirty="0">
                <a:solidFill>
                  <a:srgbClr val="C00000"/>
                </a:solidFill>
              </a:rPr>
              <a:t>PASSO 5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F18CE91A-5D4B-49B5-B38F-2C95B7453E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2313" y="-16335"/>
            <a:ext cx="5702235" cy="1280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913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5A799B-8CF3-4A17-AC46-4B2971812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1890202"/>
            <a:ext cx="8633093" cy="895201"/>
          </a:xfrm>
        </p:spPr>
        <p:txBody>
          <a:bodyPr/>
          <a:lstStyle/>
          <a:p>
            <a:r>
              <a:rPr lang="it-IT" dirty="0"/>
              <a:t>EMERGENZA SANITARIA COVID-19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2A0E60-5891-4917-BA3B-86029C4B4B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3132406"/>
            <a:ext cx="8256979" cy="2241452"/>
          </a:xfrm>
        </p:spPr>
        <p:txBody>
          <a:bodyPr/>
          <a:lstStyle/>
          <a:p>
            <a:r>
              <a:rPr lang="it-IT" dirty="0"/>
              <a:t>PROTOCOLLO REGOLAMENTAZIONE GOVERNO-PARTI SOCIALI DEL 14/03/2020 </a:t>
            </a:r>
          </a:p>
          <a:p>
            <a:r>
              <a:rPr lang="it-IT" dirty="0"/>
              <a:t>PROTOCOLLO REGOLAMENTZIONE GOVERNO E PARTI SOCIALI DEL 24/04/2020</a:t>
            </a:r>
          </a:p>
          <a:p>
            <a:r>
              <a:rPr lang="it-IT" dirty="0"/>
              <a:t>ADDENTUM DVR (PIANO ANTICONTAGIO NELLE IMPRESE)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EDAF20CF-180B-4AAA-A291-14B259A00ED8}"/>
              </a:ext>
            </a:extLst>
          </p:cNvPr>
          <p:cNvSpPr txBox="1">
            <a:spLocks/>
          </p:cNvSpPr>
          <p:nvPr/>
        </p:nvSpPr>
        <p:spPr>
          <a:xfrm>
            <a:off x="2589211" y="647998"/>
            <a:ext cx="8633093" cy="8952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b="1" dirty="0">
                <a:solidFill>
                  <a:srgbClr val="C00000"/>
                </a:solidFill>
              </a:rPr>
              <a:t>Cinque passi…più UNO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8366FCEE-B74F-4DBA-B3A5-103A7AECE7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2313" y="-16335"/>
            <a:ext cx="5702235" cy="1280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727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97D14E-A08E-49DD-BB0E-BC09CA663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7007" y="646301"/>
            <a:ext cx="8911687" cy="1280890"/>
          </a:xfrm>
        </p:spPr>
        <p:txBody>
          <a:bodyPr/>
          <a:lstStyle/>
          <a:p>
            <a:r>
              <a:rPr lang="it-IT" dirty="0"/>
              <a:t>RIFERIMENTI NORMATIVI</a:t>
            </a:r>
            <a:br>
              <a:rPr lang="it-IT" dirty="0"/>
            </a:br>
            <a:r>
              <a:rPr lang="it-IT" dirty="0"/>
              <a:t>E SANZIONI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95F3864-2F89-49A9-BA72-9BE43F63E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RIF. D.lgs. 81/2008 e </a:t>
            </a:r>
            <a:r>
              <a:rPr lang="it-IT" dirty="0" err="1"/>
              <a:t>smi</a:t>
            </a:r>
            <a:endParaRPr lang="it-IT" dirty="0"/>
          </a:p>
          <a:p>
            <a:r>
              <a:rPr lang="it-IT" dirty="0"/>
              <a:t>Sanzioni derivanti dal </a:t>
            </a:r>
            <a:r>
              <a:rPr lang="it-IT" dirty="0" err="1"/>
              <a:t>d.lgs</a:t>
            </a:r>
            <a:r>
              <a:rPr lang="it-IT" dirty="0"/>
              <a:t> 81/2008: 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A9C3B154-52DF-4A77-A5FF-2917066630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387" y="3358521"/>
            <a:ext cx="11130929" cy="1705847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18ED7FDB-31F4-4F12-84E6-6344B74574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2313" y="-16335"/>
            <a:ext cx="5702235" cy="1280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712532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256</TotalTime>
  <Words>175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Filo</vt:lpstr>
      <vt:lpstr> microimprese e studi professionali SICUREZZA SUL LAVORO</vt:lpstr>
      <vt:lpstr> Chi fa cosa? Organizzazione dei ruoli</vt:lpstr>
      <vt:lpstr>VALUTAZIONE DEI RISCHI</vt:lpstr>
      <vt:lpstr>FORMAZIONE</vt:lpstr>
      <vt:lpstr> Gestione emergenze</vt:lpstr>
      <vt:lpstr>SORVEGLIANZA SANITARIA</vt:lpstr>
      <vt:lpstr>EMERGENZA SANITARIA COVID-19</vt:lpstr>
      <vt:lpstr>RIFERIMENTI NORMATIVI E SANZIONI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microimprese e studi professionali SICUREZZA SUL LAVORO</dc:title>
  <dc:creator>abe</dc:creator>
  <cp:lastModifiedBy>abe</cp:lastModifiedBy>
  <cp:revision>9</cp:revision>
  <dcterms:created xsi:type="dcterms:W3CDTF">2020-05-27T09:20:01Z</dcterms:created>
  <dcterms:modified xsi:type="dcterms:W3CDTF">2020-05-27T13:36:03Z</dcterms:modified>
</cp:coreProperties>
</file>